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7"/>
  </p:notesMasterIdLst>
  <p:handoutMasterIdLst>
    <p:handoutMasterId r:id="rId8"/>
  </p:handoutMasterIdLst>
  <p:sldIdLst>
    <p:sldId id="303" r:id="rId5"/>
    <p:sldId id="798" r:id="rId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11" d="100"/>
          <a:sy n="111" d="100"/>
        </p:scale>
        <p:origin x="190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2" d="100"/>
          <a:sy n="52" d="100"/>
        </p:scale>
        <p:origin x="2688" y="5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11/27/2023</a:t>
            </a:fld>
            <a:endParaRPr lang="en-US" dirty="0"/>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
        <p:nvSpPr>
          <p:cNvPr id="2" name="Footer Placeholder 1">
            <a:extLst>
              <a:ext uri="{FF2B5EF4-FFF2-40B4-BE49-F238E27FC236}">
                <a16:creationId xmlns:a16="http://schemas.microsoft.com/office/drawing/2014/main" id="{8BE1920B-6863-3EF2-C679-DD605D7A6034}"/>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US"/>
          </a:p>
        </p:txBody>
      </p:sp>
      <p:sp>
        <p:nvSpPr>
          <p:cNvPr id="3" name="Slide Image Placeholder 2">
            <a:extLst>
              <a:ext uri="{FF2B5EF4-FFF2-40B4-BE49-F238E27FC236}">
                <a16:creationId xmlns:a16="http://schemas.microsoft.com/office/drawing/2014/main" id="{86A9359F-6BDA-AFA7-C88F-CD467173E17D}"/>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US"/>
          </a:p>
        </p:txBody>
      </p:sp>
      <p:sp>
        <p:nvSpPr>
          <p:cNvPr id="4" name="Header Placeholder 3">
            <a:extLst>
              <a:ext uri="{FF2B5EF4-FFF2-40B4-BE49-F238E27FC236}">
                <a16:creationId xmlns:a16="http://schemas.microsoft.com/office/drawing/2014/main" id="{270C8DEE-1F44-03AB-751D-1DBC576F33D2}"/>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prstGeom prst="rect">
            <a:avLst/>
          </a:prstGeo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#160</a:t>
            </a:r>
          </a:p>
          <a:p>
            <a:r>
              <a:rPr lang="de-DE" altLang="ko-KR" sz="1200" b="1" kern="1200" dirty="0">
                <a:solidFill>
                  <a:schemeClr val="tx1"/>
                </a:solidFill>
                <a:latin typeface="Arial "/>
                <a:ea typeface="+mn-ea"/>
                <a:cs typeface="Arial" panose="020B0604020202020204" pitchFamily="34" charset="0"/>
              </a:rPr>
              <a:t>13 – 17 </a:t>
            </a:r>
            <a:r>
              <a:rPr lang="en-US" altLang="zh-CN" sz="1200" b="1" kern="1200" dirty="0">
                <a:solidFill>
                  <a:schemeClr val="tx1"/>
                </a:solidFill>
                <a:latin typeface="Arial "/>
                <a:ea typeface="+mn-ea"/>
                <a:cs typeface="Arial" panose="020B0604020202020204" pitchFamily="34" charset="0"/>
              </a:rPr>
              <a:t>November</a:t>
            </a:r>
            <a:r>
              <a:rPr lang="de-DE" sz="1200" b="1" kern="1200" dirty="0">
                <a:solidFill>
                  <a:schemeClr val="tx1"/>
                </a:solidFill>
                <a:latin typeface="Arial "/>
                <a:ea typeface="+mn-ea"/>
                <a:cs typeface="Arial" panose="020B0604020202020204" pitchFamily="34" charset="0"/>
              </a:rPr>
              <a:t> 2023, Chicago, U.S.</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4854634" y="334106"/>
            <a:ext cx="23358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S2-2313851</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itle 5">
            <a:extLst>
              <a:ext uri="{FF2B5EF4-FFF2-40B4-BE49-F238E27FC236}">
                <a16:creationId xmlns:a16="http://schemas.microsoft.com/office/drawing/2014/main" id="{037FF7CD-C2EB-4C86-9F7B-AB65545357AA}"/>
              </a:ext>
            </a:extLst>
          </p:cNvPr>
          <p:cNvSpPr>
            <a:spLocks noGrp="1"/>
          </p:cNvSpPr>
          <p:nvPr>
            <p:ph type="title"/>
          </p:nvPr>
        </p:nvSpPr>
        <p:spPr>
          <a:xfrm>
            <a:off x="639870" y="1210806"/>
            <a:ext cx="6827838" cy="1143000"/>
          </a:xfrm>
        </p:spPr>
        <p:txBody>
          <a:bodyPr/>
          <a:lstStyle/>
          <a:p>
            <a:r>
              <a:rPr lang="en-US" dirty="0"/>
              <a:t>Click to edit Master title style</a:t>
            </a:r>
          </a:p>
        </p:txBody>
      </p:sp>
      <p:sp>
        <p:nvSpPr>
          <p:cNvPr id="2" name="Footer Placeholder 1">
            <a:extLst>
              <a:ext uri="{FF2B5EF4-FFF2-40B4-BE49-F238E27FC236}">
                <a16:creationId xmlns:a16="http://schemas.microsoft.com/office/drawing/2014/main" id="{FAAA5B1F-6AF8-60EE-A2FC-75FF59993DF4}"/>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719417900"/>
      </p:ext>
    </p:extLst>
  </p:cSld>
  <p:clrMapOvr>
    <a:masterClrMapping/>
  </p:clrMapOvr>
  <p:transition spd="slow"/>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Footer Placeholder 3">
            <a:extLst>
              <a:ext uri="{FF2B5EF4-FFF2-40B4-BE49-F238E27FC236}">
                <a16:creationId xmlns:a16="http://schemas.microsoft.com/office/drawing/2014/main" id="{90FBCA2D-CEF8-F3F4-BA38-A4F4D265C20D}"/>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WG2#160</a:t>
            </a:r>
            <a:r>
              <a:rPr lang="en-GB" altLang="de-DE" sz="1200" baseline="0" dirty="0">
                <a:solidFill>
                  <a:schemeClr val="bg1"/>
                </a:solidFill>
              </a:rPr>
              <a:t>, 13 – 17 November, 2023</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a:extLst>
              <a:ext uri="{FF2B5EF4-FFF2-40B4-BE49-F238E27FC236}">
                <a16:creationId xmlns:a16="http://schemas.microsoft.com/office/drawing/2014/main" id="{3D33B501-03BA-7802-AB32-D26EE9AA412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zh-CN" sz="3600" b="1" dirty="0"/>
              <a:t>Rel-18 </a:t>
            </a:r>
            <a:r>
              <a:rPr lang="en-US" altLang="de-DE" sz="3600" b="1" dirty="0" err="1"/>
              <a:t>eUEPO</a:t>
            </a:r>
            <a:r>
              <a:rPr lang="en-US" altLang="de-DE" sz="3600" b="1" dirty="0"/>
              <a:t>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latin typeface="Arial" panose="020B0604020202020204" pitchFamily="34" charset="0"/>
              </a:rPr>
              <a:t>Intel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err="1"/>
              <a:t>eUEPO</a:t>
            </a:r>
            <a:r>
              <a:rPr lang="en-US" altLang="de-DE" sz="2800" b="1" dirty="0"/>
              <a:t> status </a:t>
            </a:r>
            <a:r>
              <a:rPr lang="en-US" altLang="zh-CN" sz="2800" b="1" dirty="0"/>
              <a:t>report to SA#102</a:t>
            </a:r>
            <a:endParaRPr lang="en-US"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3523845507"/>
              </p:ext>
            </p:extLst>
          </p:nvPr>
        </p:nvGraphicFramePr>
        <p:xfrm>
          <a:off x="218574" y="13268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213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eUEPO</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enhancement of 5G UE Policy</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SP-221127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6CAC2C7E-4797-455F-9BBE-B77D764B1624}"/>
              </a:ext>
            </a:extLst>
          </p:cNvPr>
          <p:cNvSpPr txBox="1">
            <a:spLocks/>
          </p:cNvSpPr>
          <p:nvPr/>
        </p:nvSpPr>
        <p:spPr>
          <a:xfrm>
            <a:off x="218574" y="2290439"/>
            <a:ext cx="8695692" cy="40393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It’s currently under maintenance. At SA2#160, 63 papers were submitted, 13 CRs and 1 LS were approved. </a:t>
            </a:r>
          </a:p>
          <a:p>
            <a:pPr lvl="1">
              <a:spcBef>
                <a:spcPts val="0"/>
              </a:spcBef>
              <a:spcAft>
                <a:spcPts val="0"/>
              </a:spcAft>
            </a:pPr>
            <a:r>
              <a:rPr lang="en-US" altLang="de-DE" sz="1400" kern="0" dirty="0"/>
              <a:t>Since SA#101, 63 papers were submitted, 13 CRs and 1 LS </a:t>
            </a:r>
            <a:r>
              <a:rPr lang="en-US" altLang="zh-CN" sz="1400" kern="0" dirty="0"/>
              <a:t>Reply</a:t>
            </a:r>
            <a:r>
              <a:rPr lang="en-US" altLang="de-DE" sz="1400" kern="0" dirty="0"/>
              <a:t> were approved. </a:t>
            </a:r>
          </a:p>
          <a:p>
            <a:pPr>
              <a:spcBef>
                <a:spcPts val="0"/>
              </a:spcBef>
              <a:spcAft>
                <a:spcPts val="0"/>
              </a:spcAft>
            </a:pPr>
            <a:r>
              <a:rPr lang="de-DE" altLang="de-DE" sz="1600" b="1" kern="0" dirty="0"/>
              <a:t>KI#1(URSP in VPLMN): </a:t>
            </a:r>
          </a:p>
          <a:p>
            <a:pPr lvl="1">
              <a:spcBef>
                <a:spcPts val="0"/>
              </a:spcBef>
              <a:spcAft>
                <a:spcPts val="0"/>
              </a:spcAft>
            </a:pPr>
            <a:r>
              <a:rPr lang="en-US" altLang="zh-CN" sz="1400" kern="0" dirty="0"/>
              <a:t>1 LS was received but not opened.</a:t>
            </a:r>
          </a:p>
          <a:p>
            <a:pPr>
              <a:spcBef>
                <a:spcPts val="0"/>
              </a:spcBef>
              <a:spcAft>
                <a:spcPts val="0"/>
              </a:spcAft>
            </a:pPr>
            <a:r>
              <a:rPr lang="de-DE" altLang="de-DE" sz="1600" b="1" kern="0" dirty="0"/>
              <a:t>KI#2</a:t>
            </a:r>
            <a:r>
              <a:rPr lang="de-DE" altLang="de-DE" sz="1600" b="1" kern="0" dirty="0">
                <a:sym typeface="Wingdings" panose="05000000000000000000" pitchFamily="2" charset="2"/>
              </a:rPr>
              <a:t>(5GC awareness of URSP enforcement):</a:t>
            </a:r>
            <a:r>
              <a:rPr lang="de-DE" altLang="de-DE" sz="1600" b="1" kern="0" dirty="0"/>
              <a:t> </a:t>
            </a:r>
          </a:p>
          <a:p>
            <a:pPr lvl="1">
              <a:spcBef>
                <a:spcPts val="0"/>
              </a:spcBef>
              <a:spcAft>
                <a:spcPts val="0"/>
              </a:spcAft>
            </a:pPr>
            <a:r>
              <a:rPr lang="en-US" altLang="zh-CN" sz="1400" kern="0" dirty="0"/>
              <a:t>28 papers were submitted. Only the LS In, LS Replies and 1 LS related CR were handled due to lack of session time. 1 CR was approved, the LS Reply was postponed due to lack of consensus.</a:t>
            </a:r>
          </a:p>
          <a:p>
            <a:pPr>
              <a:spcBef>
                <a:spcPts val="0"/>
              </a:spcBef>
              <a:spcAft>
                <a:spcPts val="0"/>
              </a:spcAft>
            </a:pPr>
            <a:r>
              <a:rPr lang="de-DE" altLang="de-DE" sz="1600" b="1" kern="0" dirty="0"/>
              <a:t>KI#3(Provision consistent URSP to UE across 5GS and EPS): </a:t>
            </a:r>
          </a:p>
          <a:p>
            <a:pPr lvl="1">
              <a:spcBef>
                <a:spcPts val="0"/>
              </a:spcBef>
              <a:spcAft>
                <a:spcPts val="0"/>
              </a:spcAft>
            </a:pPr>
            <a:r>
              <a:rPr lang="en-US" altLang="zh-CN" sz="1400" kern="0" dirty="0"/>
              <a:t>34 papers were submitted, 31 papers were handled, 12 CRs and 1 </a:t>
            </a:r>
            <a:r>
              <a:rPr lang="en-US" altLang="zh-CN" sz="1400" kern="0"/>
              <a:t>LS Reply </a:t>
            </a:r>
            <a:r>
              <a:rPr lang="en-US" altLang="zh-CN" sz="1400" kern="0" dirty="0"/>
              <a:t>were approved.</a:t>
            </a:r>
          </a:p>
          <a:p>
            <a:pPr>
              <a:spcBef>
                <a:spcPts val="0"/>
              </a:spcBef>
              <a:spcAft>
                <a:spcPts val="0"/>
              </a:spcAft>
            </a:pPr>
            <a:r>
              <a:rPr lang="en-US" altLang="zh-CN" sz="1600" b="1" kern="0" dirty="0"/>
              <a:t>KI#4(Support standardized and operator-specific traffic categories in URSP):</a:t>
            </a:r>
          </a:p>
          <a:p>
            <a:pPr lvl="1">
              <a:spcBef>
                <a:spcPts val="0"/>
              </a:spcBef>
              <a:spcAft>
                <a:spcPts val="0"/>
              </a:spcAft>
            </a:pPr>
            <a:r>
              <a:rPr lang="en-US" altLang="zh-CN" sz="1400" kern="0" dirty="0"/>
              <a:t>No paper was submitted.</a:t>
            </a:r>
          </a:p>
          <a:p>
            <a:pPr>
              <a:spcBef>
                <a:spcPts val="0"/>
              </a:spcBef>
              <a:spcAft>
                <a:spcPts val="0"/>
              </a:spcAft>
            </a:pPr>
            <a:r>
              <a:rPr lang="de-DE" altLang="de-DE" sz="1600" b="1" kern="0" dirty="0"/>
              <a:t>Contentious issue:</a:t>
            </a:r>
          </a:p>
          <a:p>
            <a:pPr lvl="1">
              <a:spcBef>
                <a:spcPts val="0"/>
              </a:spcBef>
              <a:spcAft>
                <a:spcPts val="0"/>
              </a:spcAft>
            </a:pPr>
            <a:r>
              <a:rPr lang="de-DE" altLang="de-DE" sz="1200" b="1" kern="0" dirty="0"/>
              <a:t>Related to LS from CT1 (C1-237981): When the UE enforces multiple URSP rules to one PDU Session for multiple applications, whether the UE should include the URSP rule enforcement report (i.e. CCs) in the form of per URSP rule or not in the PDU Session Modification Request.</a:t>
            </a:r>
          </a:p>
          <a:p>
            <a:pPr lvl="1">
              <a:spcBef>
                <a:spcPts val="0"/>
              </a:spcBef>
              <a:spcAft>
                <a:spcPts val="0"/>
              </a:spcAft>
            </a:pPr>
            <a:endParaRPr lang="en-US" altLang="zh-CN" sz="1200" kern="0" dirty="0"/>
          </a:p>
          <a:p>
            <a:pPr>
              <a:spcBef>
                <a:spcPts val="0"/>
              </a:spcBef>
              <a:spcAft>
                <a:spcPts val="0"/>
              </a:spcAft>
            </a:pPr>
            <a:endParaRPr lang="en-US" altLang="zh-CN" sz="1600" kern="0" dirty="0"/>
          </a:p>
        </p:txBody>
      </p:sp>
    </p:spTree>
    <p:extLst>
      <p:ext uri="{BB962C8B-B14F-4D97-AF65-F5344CB8AC3E}">
        <p14:creationId xmlns:p14="http://schemas.microsoft.com/office/powerpoint/2010/main" val="57841424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elements/1.1/"/>
    <ds:schemaRef ds:uri="http://purl.org/dc/terms/"/>
    <ds:schemaRef ds:uri="http://www.w3.org/XML/1998/namespace"/>
    <ds:schemaRef ds:uri="http://schemas.microsoft.com/office/2006/documentManagement/types"/>
    <ds:schemaRef ds:uri="http://schemas.openxmlformats.org/package/2006/metadata/core-properties"/>
    <ds:schemaRef ds:uri="http://schemas.microsoft.com/office/2006/metadata/properties"/>
    <ds:schemaRef ds:uri="http://purl.org/dc/dcmitype/"/>
    <ds:schemaRef ds:uri="dcc30912-d230-4cc2-b11f-bb5ca2a6b6f5"/>
    <ds:schemaRef ds:uri="http://schemas.microsoft.com/office/infopath/2007/PartnerControls"/>
    <ds:schemaRef ds:uri="09cef1fd-e61b-4dbf-b745-21988b13f978"/>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44383</TotalTime>
  <Words>255</Words>
  <Application>Microsoft Office PowerPoint</Application>
  <PresentationFormat>On-screen Show (4:3)</PresentationFormat>
  <Paragraphs>27</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 </vt:lpstr>
      <vt:lpstr>Arial</vt:lpstr>
      <vt:lpstr>Calibri</vt:lpstr>
      <vt:lpstr>Times New Roman</vt:lpstr>
      <vt:lpstr>Office Theme</vt:lpstr>
      <vt:lpstr>Rel-18 eUEPO Status Report</vt:lpstr>
      <vt:lpstr>eUEPO status report to SA#102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Changhong_01</cp:lastModifiedBy>
  <cp:revision>1918</cp:revision>
  <dcterms:created xsi:type="dcterms:W3CDTF">2008-08-30T09:32:10Z</dcterms:created>
  <dcterms:modified xsi:type="dcterms:W3CDTF">2023-11-27T12:42:42Z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